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82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4630400" cy="8229600"/>
  <p:notesSz cx="8229600" cy="14630400"/>
  <p:embeddedFontLst>
    <p:embeddedFont>
      <p:font typeface="Verdana" pitchFamily="34" charset="0"/>
      <p:regular r:id="rId13"/>
      <p:bold r:id="rId14"/>
      <p:italic r:id="rId15"/>
      <p:boldItalic r:id="rId16"/>
    </p:embeddedFont>
    <p:embeddedFont>
      <p:font typeface="Inter" charset="0"/>
      <p:regular r:id="rId17"/>
    </p:embeddedFont>
    <p:embeddedFont>
      <p:font typeface="Consolas" pitchFamily="49" charset="0"/>
      <p:regular r:id="rId18"/>
      <p:bold r:id="rId19"/>
      <p:italic r:id="rId20"/>
      <p:boldItalic r:id="rId21"/>
    </p:embeddedFont>
    <p:embeddedFont>
      <p:font typeface="Calibri" pitchFamily="34" charset="0"/>
      <p:regular r:id="rId22"/>
      <p:bold r:id="rId23"/>
      <p:italic r:id="rId24"/>
      <p:boldItalic r:id="rId25"/>
    </p:embeddedFont>
    <p:embeddedFont>
      <p:font typeface="Wingdings 2" pitchFamily="18" charset="2"/>
      <p:regular r:id="rId26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11"/>
    <p:restoredTop sz="94610"/>
  </p:normalViewPr>
  <p:slideViewPr>
    <p:cSldViewPr snapToGrid="0" snapToObjects="1">
      <p:cViewPr varScale="1">
        <p:scale>
          <a:sx n="67" d="100"/>
          <a:sy n="67" d="100"/>
        </p:scale>
        <p:origin x="-104" y="-64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487681" y="395021"/>
            <a:ext cx="13651288" cy="7436183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69755" y="520994"/>
            <a:ext cx="13290894" cy="3730752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1155802" y="2184247"/>
            <a:ext cx="12435840" cy="2194560"/>
          </a:xfrm>
        </p:spPr>
        <p:txBody>
          <a:bodyPr lIns="65311" rIns="65311" bIns="65311"/>
          <a:lstStyle>
            <a:lvl1pPr algn="r">
              <a:defRPr sz="64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1155802" y="4422038"/>
            <a:ext cx="12435840" cy="1097280"/>
          </a:xfrm>
        </p:spPr>
        <p:txBody>
          <a:bodyPr lIns="261244" tIns="0"/>
          <a:lstStyle>
            <a:lvl1pPr marL="52249" indent="0" algn="r">
              <a:spcBef>
                <a:spcPts val="0"/>
              </a:spcBef>
              <a:buNone/>
              <a:defRPr sz="2900">
                <a:solidFill>
                  <a:schemeClr val="bg2">
                    <a:shade val="25000"/>
                  </a:schemeClr>
                </a:solidFill>
              </a:defRPr>
            </a:lvl1pPr>
            <a:lvl2pPr marL="653110" indent="0" algn="ctr">
              <a:buNone/>
            </a:lvl2pPr>
            <a:lvl3pPr marL="1306220" indent="0" algn="ctr">
              <a:buNone/>
            </a:lvl3pPr>
            <a:lvl4pPr marL="1959331" indent="0" algn="ctr">
              <a:buNone/>
            </a:lvl4pPr>
            <a:lvl5pPr marL="2612441" indent="0" algn="ctr">
              <a:buNone/>
            </a:lvl5pPr>
            <a:lvl6pPr marL="3265551" indent="0" algn="ctr">
              <a:buNone/>
            </a:lvl6pPr>
            <a:lvl7pPr marL="3918661" indent="0" algn="ctr">
              <a:buNone/>
            </a:lvl7pPr>
            <a:lvl8pPr marL="4571771" indent="0" algn="ctr">
              <a:buNone/>
            </a:lvl8pPr>
            <a:lvl9pPr marL="5224882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B97365-EBCA-4027-87D5-99FC1D4DF0BB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4672" y="5980176"/>
            <a:ext cx="13094208" cy="1261872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04672" y="636423"/>
            <a:ext cx="13094208" cy="502554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B97365-EBCA-4027-87D5-99FC1D4DF0BB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0607040" y="640085"/>
            <a:ext cx="3169920" cy="630935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53440" y="640083"/>
            <a:ext cx="9509760" cy="630936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B97365-EBCA-4027-87D5-99FC1D4DF0BB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4672" y="5980176"/>
            <a:ext cx="13094208" cy="1261872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04672" y="636423"/>
            <a:ext cx="13094208" cy="502554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B97365-EBCA-4027-87D5-99FC1D4DF0BB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487681" y="395021"/>
            <a:ext cx="13651288" cy="7436183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69755" y="520995"/>
            <a:ext cx="13290894" cy="5209595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350" y="5914339"/>
            <a:ext cx="13094208" cy="811987"/>
          </a:xfrm>
        </p:spPr>
        <p:txBody>
          <a:bodyPr lIns="130622" bIns="0" anchor="b"/>
          <a:lstStyle>
            <a:lvl1pPr algn="l">
              <a:buNone/>
              <a:defRPr sz="51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9350" y="6749381"/>
            <a:ext cx="13094208" cy="504749"/>
          </a:xfrm>
        </p:spPr>
        <p:txBody>
          <a:bodyPr lIns="169809" tIns="0" anchor="t"/>
          <a:lstStyle>
            <a:lvl1pPr marL="0" marR="52249" indent="0" algn="l">
              <a:spcBef>
                <a:spcPts val="0"/>
              </a:spcBef>
              <a:spcAft>
                <a:spcPts val="0"/>
              </a:spcAft>
              <a:buNone/>
              <a:defRPr sz="26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B97365-EBCA-4027-87D5-99FC1D4DF0BB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22963" y="636422"/>
            <a:ext cx="6291072" cy="5266944"/>
          </a:xfrm>
        </p:spPr>
        <p:txBody>
          <a:bodyPr/>
          <a:lstStyle>
            <a:lvl1pPr>
              <a:defRPr sz="3700"/>
            </a:lvl1pPr>
            <a:lvl2pPr>
              <a:defRPr sz="31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608576" y="636422"/>
            <a:ext cx="6291072" cy="5266944"/>
          </a:xfrm>
        </p:spPr>
        <p:txBody>
          <a:bodyPr/>
          <a:lstStyle>
            <a:lvl1pPr>
              <a:defRPr sz="3700"/>
            </a:lvl1pPr>
            <a:lvl2pPr>
              <a:defRPr sz="31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B97365-EBCA-4027-87D5-99FC1D4DF0BB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4672" y="5980176"/>
            <a:ext cx="13094208" cy="1261872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71558" y="695326"/>
            <a:ext cx="6291072" cy="950594"/>
          </a:xfrm>
        </p:spPr>
        <p:txBody>
          <a:bodyPr lIns="208995" anchor="ctr"/>
          <a:lstStyle>
            <a:lvl1pPr marL="0" indent="0" algn="l">
              <a:buNone/>
              <a:defRPr sz="3400" b="1">
                <a:solidFill>
                  <a:schemeClr val="tx1"/>
                </a:solidFill>
              </a:defRPr>
            </a:lvl1pPr>
            <a:lvl2pPr>
              <a:buNone/>
              <a:defRPr sz="2900" b="1"/>
            </a:lvl2pPr>
            <a:lvl3pPr>
              <a:buNone/>
              <a:defRPr sz="2600" b="1"/>
            </a:lvl3pPr>
            <a:lvl4pPr>
              <a:buNone/>
              <a:defRPr sz="2300" b="1"/>
            </a:lvl4pPr>
            <a:lvl5pPr>
              <a:buNone/>
              <a:defRPr sz="23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7443470" y="695326"/>
            <a:ext cx="6291072" cy="950594"/>
          </a:xfrm>
        </p:spPr>
        <p:txBody>
          <a:bodyPr lIns="195933" anchor="ctr"/>
          <a:lstStyle>
            <a:lvl1pPr marL="0" indent="0" algn="l">
              <a:buNone/>
              <a:defRPr sz="3400" b="1">
                <a:solidFill>
                  <a:schemeClr val="tx1"/>
                </a:solidFill>
              </a:defRPr>
            </a:lvl1pPr>
            <a:lvl2pPr>
              <a:buNone/>
              <a:defRPr sz="2900" b="1"/>
            </a:lvl2pPr>
            <a:lvl3pPr>
              <a:buNone/>
              <a:defRPr sz="2600" b="1"/>
            </a:lvl3pPr>
            <a:lvl4pPr>
              <a:buNone/>
              <a:defRPr sz="2300" b="1"/>
            </a:lvl4pPr>
            <a:lvl5pPr>
              <a:buNone/>
              <a:defRPr sz="23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971558" y="1737360"/>
            <a:ext cx="6291072" cy="4187952"/>
          </a:xfrm>
        </p:spPr>
        <p:txBody>
          <a:bodyPr anchor="t"/>
          <a:lstStyle>
            <a:lvl1pPr algn="l">
              <a:defRPr sz="3400"/>
            </a:lvl1pPr>
            <a:lvl2pPr algn="l">
              <a:defRPr sz="2900"/>
            </a:lvl2pPr>
            <a:lvl3pPr algn="l">
              <a:defRPr sz="2600"/>
            </a:lvl3pPr>
            <a:lvl4pPr algn="l">
              <a:defRPr sz="2300"/>
            </a:lvl4pPr>
            <a:lvl5pPr algn="l">
              <a:defRPr sz="23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7443470" y="1737360"/>
            <a:ext cx="6291072" cy="4187952"/>
          </a:xfrm>
        </p:spPr>
        <p:txBody>
          <a:bodyPr anchor="t"/>
          <a:lstStyle>
            <a:lvl1pPr algn="l">
              <a:defRPr sz="3400"/>
            </a:lvl1pPr>
            <a:lvl2pPr algn="l">
              <a:defRPr sz="2900"/>
            </a:lvl2pPr>
            <a:lvl3pPr algn="l">
              <a:defRPr sz="2600"/>
            </a:lvl3pPr>
            <a:lvl4pPr algn="l">
              <a:defRPr sz="2300"/>
            </a:lvl4pPr>
            <a:lvl5pPr algn="l">
              <a:defRPr sz="23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B97365-EBCA-4027-87D5-99FC1D4DF0BB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B97365-EBCA-4027-87D5-99FC1D4DF0BB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487681" y="395021"/>
            <a:ext cx="13651288" cy="7436183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B97365-EBCA-4027-87D5-99FC1D4DF0BB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62054" y="640080"/>
            <a:ext cx="4754880" cy="1097280"/>
          </a:xfrm>
        </p:spPr>
        <p:txBody>
          <a:bodyPr anchor="b"/>
          <a:lstStyle>
            <a:lvl1pPr algn="l">
              <a:buNone/>
              <a:defRPr sz="31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8862155" y="1737363"/>
            <a:ext cx="4754880" cy="5047334"/>
          </a:xfrm>
        </p:spPr>
        <p:txBody>
          <a:bodyPr lIns="130622"/>
          <a:lstStyle>
            <a:lvl1pPr marL="26124" marR="26124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700">
                <a:solidFill>
                  <a:schemeClr val="tx1"/>
                </a:solidFill>
              </a:defRPr>
            </a:lvl2pPr>
            <a:lvl3pPr>
              <a:buNone/>
              <a:defRPr sz="1400">
                <a:solidFill>
                  <a:schemeClr val="tx1"/>
                </a:solidFill>
              </a:defRPr>
            </a:lvl3pPr>
            <a:lvl4pPr>
              <a:buNone/>
              <a:defRPr sz="1300">
                <a:solidFill>
                  <a:schemeClr val="tx1"/>
                </a:solidFill>
              </a:defRPr>
            </a:lvl4pPr>
            <a:lvl5pPr>
              <a:buNone/>
              <a:defRPr sz="13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218196" y="1116173"/>
            <a:ext cx="7401854" cy="5669282"/>
          </a:xfrm>
        </p:spPr>
        <p:txBody>
          <a:bodyPr/>
          <a:lstStyle>
            <a:lvl1pPr>
              <a:defRPr sz="4000">
                <a:solidFill>
                  <a:schemeClr val="tx1"/>
                </a:solidFill>
              </a:defRPr>
            </a:lvl1pPr>
            <a:lvl2pPr>
              <a:defRPr sz="3700">
                <a:solidFill>
                  <a:schemeClr val="tx1"/>
                </a:solidFill>
              </a:defRPr>
            </a:lvl2pPr>
            <a:lvl3pPr>
              <a:defRPr sz="3400">
                <a:solidFill>
                  <a:schemeClr val="tx1"/>
                </a:solidFill>
              </a:defRPr>
            </a:lvl3pPr>
            <a:lvl4pPr>
              <a:defRPr sz="2900">
                <a:solidFill>
                  <a:schemeClr val="tx1"/>
                </a:solidFill>
              </a:defRPr>
            </a:lvl4pPr>
            <a:lvl5pPr>
              <a:defRPr sz="29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B97365-EBCA-4027-87D5-99FC1D4DF0BB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487681" y="395021"/>
            <a:ext cx="13651288" cy="7436183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10241281" y="520994"/>
            <a:ext cx="3719368" cy="521208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" y="6014467"/>
            <a:ext cx="13167360" cy="1261872"/>
          </a:xfrm>
        </p:spPr>
        <p:txBody>
          <a:bodyPr anchor="t"/>
          <a:lstStyle>
            <a:lvl1pPr algn="l">
              <a:buNone/>
              <a:defRPr sz="51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10340339" y="640080"/>
            <a:ext cx="3584448" cy="5053776"/>
          </a:xfrm>
        </p:spPr>
        <p:txBody>
          <a:bodyPr lIns="130622"/>
          <a:lstStyle>
            <a:lvl1pPr marL="65311" indent="0" algn="l">
              <a:spcBef>
                <a:spcPts val="0"/>
              </a:spcBef>
              <a:buNone/>
              <a:defRPr sz="2000">
                <a:solidFill>
                  <a:srgbClr val="FFFFFF"/>
                </a:solidFill>
              </a:defRPr>
            </a:lvl1pPr>
            <a:lvl2pPr>
              <a:defRPr sz="1700">
                <a:solidFill>
                  <a:srgbClr val="FFFFFF"/>
                </a:solidFill>
              </a:defRPr>
            </a:lvl2pPr>
            <a:lvl3pPr>
              <a:defRPr sz="1400">
                <a:solidFill>
                  <a:srgbClr val="FFFFFF"/>
                </a:solidFill>
              </a:defRPr>
            </a:lvl3pPr>
            <a:lvl4pPr>
              <a:defRPr sz="1300">
                <a:solidFill>
                  <a:srgbClr val="FFFFFF"/>
                </a:solidFill>
              </a:defRPr>
            </a:lvl4pPr>
            <a:lvl5pPr>
              <a:defRPr sz="13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B97365-EBCA-4027-87D5-99FC1D4DF0BB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74368" y="522922"/>
            <a:ext cx="9480499" cy="521208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46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487681" y="395021"/>
            <a:ext cx="13651288" cy="7436183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69755" y="520994"/>
            <a:ext cx="13290894" cy="658368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804672" y="5982708"/>
            <a:ext cx="13094208" cy="1261872"/>
          </a:xfrm>
          <a:prstGeom prst="rect">
            <a:avLst/>
          </a:prstGeom>
        </p:spPr>
        <p:txBody>
          <a:bodyPr vert="horz" lIns="130622" tIns="65311" rIns="130622" bIns="65311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804672" y="636423"/>
            <a:ext cx="13094208" cy="5025542"/>
          </a:xfrm>
          <a:prstGeom prst="rect">
            <a:avLst/>
          </a:prstGeom>
        </p:spPr>
        <p:txBody>
          <a:bodyPr vert="horz" lIns="261244" tIns="130622" rIns="130622" bIns="65311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6042125" y="7334251"/>
            <a:ext cx="3657600" cy="438150"/>
          </a:xfrm>
          <a:prstGeom prst="rect">
            <a:avLst/>
          </a:prstGeom>
        </p:spPr>
        <p:txBody>
          <a:bodyPr vert="horz" lIns="130622" tIns="65311" rIns="130622" bIns="65311" anchor="b"/>
          <a:lstStyle>
            <a:lvl1pPr algn="r" eaLnBrk="1" latinLnBrk="0" hangingPunct="1">
              <a:defRPr kumimoji="0" sz="14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CB97365-EBCA-4027-87D5-99FC1D4DF0BB}" type="datetimeFigureOut">
              <a:rPr lang="en-US" smtClean="0"/>
              <a:pPr/>
              <a:t>4/10/2026</a:t>
            </a:fld>
            <a:endParaRPr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9699725" y="7334251"/>
            <a:ext cx="3657600" cy="438150"/>
          </a:xfrm>
          <a:prstGeom prst="rect">
            <a:avLst/>
          </a:prstGeom>
        </p:spPr>
        <p:txBody>
          <a:bodyPr vert="horz" lIns="130622" tIns="65311" rIns="130622" bIns="65311" anchor="b"/>
          <a:lstStyle>
            <a:lvl1pPr algn="l" eaLnBrk="1" latinLnBrk="0" hangingPunct="1">
              <a:defRPr kumimoji="0" sz="14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kumimoji="0"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13357325" y="7334251"/>
            <a:ext cx="731520" cy="438150"/>
          </a:xfrm>
          <a:prstGeom prst="rect">
            <a:avLst/>
          </a:prstGeom>
        </p:spPr>
        <p:txBody>
          <a:bodyPr vert="horz" lIns="130622" tIns="65311" rIns="130622" bIns="65311" anchor="b"/>
          <a:lstStyle>
            <a:lvl1pPr algn="r" eaLnBrk="1" latinLnBrk="0" hangingPunct="1">
              <a:defRPr kumimoji="0" sz="14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  <p:sldLayoutId id="2147483697" r:id="rId15"/>
    <p:sldLayoutId id="2147483698" r:id="rId16"/>
    <p:sldLayoutId id="2147483699" r:id="rId17"/>
    <p:sldLayoutId id="2147483700" r:id="rId18"/>
    <p:sldLayoutId id="2147483701" r:id="rId19"/>
    <p:sldLayoutId id="2147483702" r:id="rId20"/>
    <p:sldLayoutId id="2147483703" r:id="rId2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51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78804" indent="-378804" algn="l" rtl="0" eaLnBrk="1" latinLnBrk="0" hangingPunct="1">
        <a:spcBef>
          <a:spcPts val="357"/>
        </a:spcBef>
        <a:buClr>
          <a:schemeClr val="accent1"/>
        </a:buClr>
        <a:buSzPct val="80000"/>
        <a:buFont typeface="Wingdings 2"/>
        <a:buChar char=""/>
        <a:defRPr kumimoji="0" sz="4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83732" indent="-287368" algn="l" rtl="0" eaLnBrk="1" latinLnBrk="0" hangingPunct="1">
        <a:spcBef>
          <a:spcPts val="357"/>
        </a:spcBef>
        <a:buClr>
          <a:schemeClr val="accent1"/>
        </a:buClr>
        <a:buSzPct val="100000"/>
        <a:buFont typeface="Verdana"/>
        <a:buChar char="◦"/>
        <a:defRPr kumimoji="0"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123350" indent="-261244" algn="l" rtl="0" eaLnBrk="1" latinLnBrk="0" hangingPunct="1">
        <a:spcBef>
          <a:spcPts val="357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3100" kern="1200">
          <a:solidFill>
            <a:schemeClr val="tx1"/>
          </a:solidFill>
          <a:latin typeface="+mn-lt"/>
          <a:ea typeface="+mn-ea"/>
          <a:cs typeface="+mn-cs"/>
        </a:defRPr>
      </a:lvl3pPr>
      <a:lvl4pPr marL="1462967" indent="-261244" algn="l" rtl="0" eaLnBrk="1" latinLnBrk="0" hangingPunct="1">
        <a:spcBef>
          <a:spcPts val="329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indent="-261244" algn="l" rtl="0" eaLnBrk="1" latinLnBrk="0" hangingPunct="1">
        <a:spcBef>
          <a:spcPts val="357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2129139" indent="-261244" algn="l" rtl="0" eaLnBrk="1" latinLnBrk="0" hangingPunct="1">
        <a:spcBef>
          <a:spcPts val="3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2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429570" indent="-261244" algn="l" rtl="0" eaLnBrk="1" latinLnBrk="0" hangingPunct="1">
        <a:spcBef>
          <a:spcPts val="364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063" indent="-261244" algn="l" rtl="0" eaLnBrk="1" latinLnBrk="0" hangingPunct="1">
        <a:spcBef>
          <a:spcPts val="36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21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069618" indent="-261244" algn="l" rtl="0" eaLnBrk="1" latinLnBrk="0" hangingPunct="1">
        <a:spcBef>
          <a:spcPts val="364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65311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30622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9593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61244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326555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91866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522488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516148"/>
            <a:ext cx="636936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jQuery и изображения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3565088"/>
            <a:ext cx="7556421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Практическое руководство по работе с изображениями в jQuery-проектах: от базовых манипуляций до профессиональных плагинов — лайтбоксы, слайдеры, галереи и современные альтернативы.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793790" y="5271849"/>
            <a:ext cx="1970842" cy="441484"/>
          </a:xfrm>
          <a:prstGeom prst="roundRect">
            <a:avLst>
              <a:gd name="adj" fmla="val 17263"/>
            </a:avLst>
          </a:prstGeom>
          <a:noFill/>
          <a:ln w="7620">
            <a:solidFill>
              <a:srgbClr val="4950BC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937498" y="5347454"/>
            <a:ext cx="1683425" cy="290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4950B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LEGACY-ПРОЕКТЫ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2877979" y="5271849"/>
            <a:ext cx="2009894" cy="441484"/>
          </a:xfrm>
          <a:prstGeom prst="roundRect">
            <a:avLst>
              <a:gd name="adj" fmla="val 17263"/>
            </a:avLst>
          </a:prstGeom>
          <a:noFill/>
          <a:ln w="7620">
            <a:solidFill>
              <a:srgbClr val="4950BC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3021687" y="5347454"/>
            <a:ext cx="1722477" cy="290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4950B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JQUERY-ПЛАГИНЫ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5001220" y="5271849"/>
            <a:ext cx="735449" cy="441484"/>
          </a:xfrm>
          <a:prstGeom prst="roundRect">
            <a:avLst>
              <a:gd name="adj" fmla="val 17263"/>
            </a:avLst>
          </a:prstGeom>
          <a:noFill/>
          <a:ln w="7620">
            <a:solidFill>
              <a:srgbClr val="4950BC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144929" y="5347454"/>
            <a:ext cx="448032" cy="290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4950B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2026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9144000" y="0"/>
            <a:ext cx="5486400" cy="8229600"/>
          </a:xfrm>
          <a:prstGeom prst="rect">
            <a:avLst/>
          </a:prstGeom>
          <a:solidFill>
            <a:srgbClr val="DFDFE0"/>
          </a:solidFill>
          <a:ln/>
        </p:spPr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56642" y="752713"/>
            <a:ext cx="7630716" cy="13513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300"/>
              </a:lnSpc>
              <a:buNone/>
            </a:pPr>
            <a:r>
              <a:rPr lang="en-US" sz="42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Рекомендации и взгляд в 2026</a:t>
            </a:r>
            <a:endParaRPr lang="en-US" sz="4250" dirty="0"/>
          </a:p>
        </p:txBody>
      </p:sp>
      <p:sp>
        <p:nvSpPr>
          <p:cNvPr id="6" name="Shape 2"/>
          <p:cNvSpPr/>
          <p:nvPr/>
        </p:nvSpPr>
        <p:spPr>
          <a:xfrm>
            <a:off x="756642" y="2413159"/>
            <a:ext cx="3712369" cy="2935486"/>
          </a:xfrm>
          <a:prstGeom prst="roundRect">
            <a:avLst>
              <a:gd name="adj" fmla="val 3093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980361" y="2636877"/>
            <a:ext cx="2884646" cy="337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Для legacy-проектов</a:t>
            </a:r>
            <a:endParaRPr lang="en-US" sz="2100" dirty="0"/>
          </a:p>
        </p:txBody>
      </p:sp>
      <p:sp>
        <p:nvSpPr>
          <p:cNvPr id="8" name="Text 4"/>
          <p:cNvSpPr/>
          <p:nvPr/>
        </p:nvSpPr>
        <p:spPr>
          <a:xfrm>
            <a:off x="980361" y="3098244"/>
            <a:ext cx="3264932" cy="17041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Проверяйте пути к файлам, используйте CDN, добавляйте </a:t>
            </a:r>
            <a:r>
              <a:rPr lang="en-US" sz="1700" dirty="0">
                <a:solidFill>
                  <a:srgbClr val="27252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$(document).ready()</a:t>
            </a:r>
            <a:r>
              <a:rPr lang="en-US" sz="1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Для responsive — </a:t>
            </a:r>
            <a:r>
              <a:rPr lang="en-US" sz="1700" dirty="0">
                <a:solidFill>
                  <a:srgbClr val="27252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max-width: 100%</a:t>
            </a:r>
            <a:r>
              <a:rPr lang="en-US" sz="1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и тесты на touch-устройствах.</a:t>
            </a:r>
            <a:endParaRPr lang="en-US" sz="1700" dirty="0"/>
          </a:p>
        </p:txBody>
      </p:sp>
      <p:sp>
        <p:nvSpPr>
          <p:cNvPr id="9" name="Shape 5"/>
          <p:cNvSpPr/>
          <p:nvPr/>
        </p:nvSpPr>
        <p:spPr>
          <a:xfrm>
            <a:off x="4674989" y="2413159"/>
            <a:ext cx="3712369" cy="2935486"/>
          </a:xfrm>
          <a:prstGeom prst="roundRect">
            <a:avLst>
              <a:gd name="adj" fmla="val 3093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4898707" y="2636877"/>
            <a:ext cx="2818567" cy="337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Для новых проектов</a:t>
            </a:r>
            <a:endParaRPr lang="en-US" sz="2100" dirty="0"/>
          </a:p>
        </p:txBody>
      </p:sp>
      <p:sp>
        <p:nvSpPr>
          <p:cNvPr id="11" name="Text 7"/>
          <p:cNvSpPr/>
          <p:nvPr/>
        </p:nvSpPr>
        <p:spPr>
          <a:xfrm>
            <a:off x="4898707" y="3098244"/>
            <a:ext cx="3264932" cy="20266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Рассмотрите </a:t>
            </a:r>
            <a:r>
              <a:rPr lang="en-US" sz="17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Swiper.js</a:t>
            </a:r>
            <a:r>
              <a:rPr lang="en-US" sz="1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(карусели без jQuery) и </a:t>
            </a:r>
            <a:r>
              <a:rPr lang="en-US" sz="17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GLightbox</a:t>
            </a:r>
            <a:r>
              <a:rPr lang="en-US" sz="1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(лёгкий лайтбокс) — они современнее, легче и не требуют зависимости от jQuery.</a:t>
            </a:r>
            <a:endParaRPr lang="en-US" sz="1700" dirty="0"/>
          </a:p>
        </p:txBody>
      </p:sp>
      <p:sp>
        <p:nvSpPr>
          <p:cNvPr id="12" name="Shape 8"/>
          <p:cNvSpPr/>
          <p:nvPr/>
        </p:nvSpPr>
        <p:spPr>
          <a:xfrm>
            <a:off x="756642" y="5554623"/>
            <a:ext cx="7630716" cy="1922145"/>
          </a:xfrm>
          <a:prstGeom prst="roundRect">
            <a:avLst>
              <a:gd name="adj" fmla="val 4724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980361" y="5778341"/>
            <a:ext cx="2702362" cy="337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Ключевой принцип</a:t>
            </a:r>
            <a:endParaRPr lang="en-US" sz="2100" dirty="0"/>
          </a:p>
        </p:txBody>
      </p:sp>
      <p:sp>
        <p:nvSpPr>
          <p:cNvPr id="14" name="Text 10"/>
          <p:cNvSpPr/>
          <p:nvPr/>
        </p:nvSpPr>
        <p:spPr>
          <a:xfrm>
            <a:off x="980361" y="6239708"/>
            <a:ext cx="7183279" cy="10133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Классические плагины (Lightbox2, Cycle2, FancyBox 3) продолжают работать — но выбирайте инструмент осознанно, исходя из контекста проекта.</a:t>
            </a:r>
            <a:endParaRPr lang="en-US" sz="1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9846" y="578525"/>
            <a:ext cx="7804309" cy="11961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700"/>
              </a:lnSpc>
              <a:buNone/>
            </a:pPr>
            <a:r>
              <a:rPr lang="en-US" sz="37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Зачем jQuery для работы с изображениями?</a:t>
            </a:r>
            <a:endParaRPr lang="en-US" sz="3750" dirty="0"/>
          </a:p>
        </p:txBody>
      </p:sp>
      <p:sp>
        <p:nvSpPr>
          <p:cNvPr id="4" name="Shape 1"/>
          <p:cNvSpPr/>
          <p:nvPr/>
        </p:nvSpPr>
        <p:spPr>
          <a:xfrm>
            <a:off x="669846" y="2016800"/>
            <a:ext cx="7804309" cy="1358027"/>
          </a:xfrm>
          <a:prstGeom prst="roundRect">
            <a:avLst>
              <a:gd name="adj" fmla="val 5919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68799" y="2215753"/>
            <a:ext cx="2505432" cy="2989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Манипуляции с DOM</a:t>
            </a:r>
            <a:endParaRPr lang="en-US" sz="1850" dirty="0"/>
          </a:p>
        </p:txBody>
      </p:sp>
      <p:sp>
        <p:nvSpPr>
          <p:cNvPr id="6" name="Text 3"/>
          <p:cNvSpPr/>
          <p:nvPr/>
        </p:nvSpPr>
        <p:spPr>
          <a:xfrm>
            <a:off x="868799" y="2611517"/>
            <a:ext cx="7406402" cy="5643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Быстрая смена атрибутов, стилей и структуры изображений через лаконичный API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669846" y="3536275"/>
            <a:ext cx="7804309" cy="1358027"/>
          </a:xfrm>
          <a:prstGeom prst="roundRect">
            <a:avLst>
              <a:gd name="adj" fmla="val 5919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68799" y="3735229"/>
            <a:ext cx="2558415" cy="2989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События и анимации</a:t>
            </a:r>
            <a:endParaRPr lang="en-US" sz="1850" dirty="0"/>
          </a:p>
        </p:txBody>
      </p:sp>
      <p:sp>
        <p:nvSpPr>
          <p:cNvPr id="9" name="Text 6"/>
          <p:cNvSpPr/>
          <p:nvPr/>
        </p:nvSpPr>
        <p:spPr>
          <a:xfrm>
            <a:off x="868799" y="4130993"/>
            <a:ext cx="7406402" cy="5643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Обработка кликов, наведений и плавные переходы без нативного boilerplate-кода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669846" y="5055751"/>
            <a:ext cx="7804309" cy="1075849"/>
          </a:xfrm>
          <a:prstGeom prst="roundRect">
            <a:avLst>
              <a:gd name="adj" fmla="val 7472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68799" y="5254704"/>
            <a:ext cx="2553414" cy="2989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Кросс-браузерность</a:t>
            </a:r>
            <a:endParaRPr lang="en-US" sz="1850" dirty="0"/>
          </a:p>
        </p:txBody>
      </p:sp>
      <p:sp>
        <p:nvSpPr>
          <p:cNvPr id="12" name="Text 9"/>
          <p:cNvSpPr/>
          <p:nvPr/>
        </p:nvSpPr>
        <p:spPr>
          <a:xfrm>
            <a:off x="868799" y="5650468"/>
            <a:ext cx="7406402" cy="2821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Единый API работает одинаково во всех браузерах — без хаков и полифилов</a:t>
            </a:r>
            <a:endParaRPr lang="en-US" sz="1500" dirty="0"/>
          </a:p>
        </p:txBody>
      </p:sp>
      <p:sp>
        <p:nvSpPr>
          <p:cNvPr id="13" name="Shape 10"/>
          <p:cNvSpPr/>
          <p:nvPr/>
        </p:nvSpPr>
        <p:spPr>
          <a:xfrm>
            <a:off x="669846" y="6293048"/>
            <a:ext cx="7804309" cy="1358027"/>
          </a:xfrm>
          <a:prstGeom prst="roundRect">
            <a:avLst>
              <a:gd name="adj" fmla="val 5919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68799" y="6492002"/>
            <a:ext cx="2392323" cy="2989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Готовые плагины</a:t>
            </a:r>
            <a:endParaRPr lang="en-US" sz="1850" dirty="0"/>
          </a:p>
        </p:txBody>
      </p:sp>
      <p:sp>
        <p:nvSpPr>
          <p:cNvPr id="15" name="Text 12"/>
          <p:cNvSpPr/>
          <p:nvPr/>
        </p:nvSpPr>
        <p:spPr>
          <a:xfrm>
            <a:off x="868799" y="6887766"/>
            <a:ext cx="7406402" cy="5643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Lightbox, FancyBox, Cycle 2 — проверенные решения, экономящие часы разработки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48966"/>
            <a:ext cx="1069478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Базовые операции с изображениями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2698552"/>
            <a:ext cx="2835235" cy="3619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Смена атрибута </a:t>
            </a:r>
            <a:r>
              <a:rPr lang="en-US" sz="2200" b="1" dirty="0">
                <a:solidFill>
                  <a:srgbClr val="27252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src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287316"/>
            <a:ext cx="4205168" cy="11039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Метод </a:t>
            </a:r>
            <a:r>
              <a:rPr lang="en-US" sz="1750" dirty="0">
                <a:solidFill>
                  <a:srgbClr val="27252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.attr()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основной инструмент. Событие </a:t>
            </a:r>
            <a:r>
              <a:rPr lang="en-US" sz="1750" dirty="0">
                <a:solidFill>
                  <a:srgbClr val="27252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load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гарантирует, что изображение готово до анимации.</a:t>
            </a:r>
            <a:endParaRPr lang="en-US" sz="1750" dirty="0"/>
          </a:p>
        </p:txBody>
      </p:sp>
      <p:sp>
        <p:nvSpPr>
          <p:cNvPr id="5" name="Shape 3"/>
          <p:cNvSpPr/>
          <p:nvPr/>
        </p:nvSpPr>
        <p:spPr>
          <a:xfrm>
            <a:off x="793790" y="4646414"/>
            <a:ext cx="4205168" cy="1905238"/>
          </a:xfrm>
          <a:prstGeom prst="roundRect">
            <a:avLst>
              <a:gd name="adj" fmla="val 5000"/>
            </a:avLst>
          </a:prstGeom>
          <a:solidFill>
            <a:srgbClr val="F2F2F2"/>
          </a:solidFill>
          <a:ln/>
        </p:spPr>
      </p:sp>
      <p:sp>
        <p:nvSpPr>
          <p:cNvPr id="6" name="Shape 4"/>
          <p:cNvSpPr/>
          <p:nvPr/>
        </p:nvSpPr>
        <p:spPr>
          <a:xfrm>
            <a:off x="782479" y="4646414"/>
            <a:ext cx="4227790" cy="1905238"/>
          </a:xfrm>
          <a:prstGeom prst="roundRect">
            <a:avLst>
              <a:gd name="adj" fmla="val 1786"/>
            </a:avLst>
          </a:prstGeom>
          <a:solidFill>
            <a:srgbClr val="F2F2F2"/>
          </a:solidFill>
          <a:ln/>
        </p:spPr>
      </p:sp>
      <p:sp>
        <p:nvSpPr>
          <p:cNvPr id="7" name="Text 5"/>
          <p:cNvSpPr/>
          <p:nvPr/>
        </p:nvSpPr>
        <p:spPr>
          <a:xfrm>
            <a:off x="1065967" y="4873228"/>
            <a:ext cx="3660815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$('#myImage').attr('src', 'large.jpg')</a:t>
            </a:r>
            <a:endParaRPr lang="en-US" sz="1750" dirty="0"/>
          </a:p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.on('load', function() {</a:t>
            </a:r>
            <a:endParaRPr lang="en-US" sz="1750" dirty="0"/>
          </a:p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// изображение загружено</a:t>
            </a:r>
            <a:endParaRPr lang="en-US" sz="1750" dirty="0"/>
          </a:p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});</a:t>
            </a: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5559981" y="2524720"/>
            <a:ext cx="333660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Предзагрузка (Preload)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5559981" y="3105864"/>
            <a:ext cx="8284131" cy="7334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Скрытые </a:t>
            </a:r>
            <a:r>
              <a:rPr lang="en-US" sz="1750" dirty="0">
                <a:solidFill>
                  <a:srgbClr val="27252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Image()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-объекты кэшируют файлы до открытия галереи — без задержек.</a:t>
            </a:r>
            <a:endParaRPr lang="en-US" sz="1750" dirty="0"/>
          </a:p>
        </p:txBody>
      </p:sp>
      <p:sp>
        <p:nvSpPr>
          <p:cNvPr id="10" name="Shape 8"/>
          <p:cNvSpPr/>
          <p:nvPr/>
        </p:nvSpPr>
        <p:spPr>
          <a:xfrm>
            <a:off x="5559981" y="4094440"/>
            <a:ext cx="8284131" cy="2631043"/>
          </a:xfrm>
          <a:prstGeom prst="roundRect">
            <a:avLst>
              <a:gd name="adj" fmla="val 3621"/>
            </a:avLst>
          </a:prstGeom>
          <a:solidFill>
            <a:srgbClr val="F2F2F2"/>
          </a:solidFill>
          <a:ln/>
        </p:spPr>
      </p:sp>
      <p:sp>
        <p:nvSpPr>
          <p:cNvPr id="11" name="Shape 9"/>
          <p:cNvSpPr/>
          <p:nvPr/>
        </p:nvSpPr>
        <p:spPr>
          <a:xfrm>
            <a:off x="5548670" y="4094440"/>
            <a:ext cx="8306753" cy="2631043"/>
          </a:xfrm>
          <a:prstGeom prst="roundRect">
            <a:avLst>
              <a:gd name="adj" fmla="val 1293"/>
            </a:avLst>
          </a:prstGeom>
          <a:solidFill>
            <a:srgbClr val="F2F2F2"/>
          </a:solidFill>
          <a:ln/>
        </p:spPr>
      </p:sp>
      <p:sp>
        <p:nvSpPr>
          <p:cNvPr id="12" name="Text 10"/>
          <p:cNvSpPr/>
          <p:nvPr/>
        </p:nvSpPr>
        <p:spPr>
          <a:xfrm>
            <a:off x="5832158" y="4321254"/>
            <a:ext cx="7739777" cy="2177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$.preloadImages = function() {</a:t>
            </a:r>
            <a:endParaRPr lang="en-US" sz="1750" dirty="0"/>
          </a:p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for (var i = 0; i &lt; arguments.length; i++) {</a:t>
            </a:r>
            <a:endParaRPr lang="en-US" sz="1750" dirty="0"/>
          </a:p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$('').attr('src', arguments[i]);</a:t>
            </a:r>
            <a:endParaRPr lang="en-US" sz="1750" dirty="0"/>
          </a:p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}</a:t>
            </a:r>
            <a:endParaRPr lang="en-US" sz="1750" dirty="0"/>
          </a:p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};</a:t>
            </a:r>
            <a:endParaRPr lang="en-US" sz="1750" dirty="0"/>
          </a:p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$.preloadImages('1.jpg', '2.jpg');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56642" y="614363"/>
            <a:ext cx="7630716" cy="13513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300"/>
              </a:lnSpc>
              <a:buNone/>
            </a:pPr>
            <a:r>
              <a:rPr lang="en-US" sz="42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Rollover-эффекты: замена при наведении</a:t>
            </a:r>
            <a:endParaRPr lang="en-US" sz="4250" dirty="0"/>
          </a:p>
        </p:txBody>
      </p:sp>
      <p:sp>
        <p:nvSpPr>
          <p:cNvPr id="4" name="Shape 1"/>
          <p:cNvSpPr/>
          <p:nvPr/>
        </p:nvSpPr>
        <p:spPr>
          <a:xfrm>
            <a:off x="756642" y="2274808"/>
            <a:ext cx="7630716" cy="1652945"/>
          </a:xfrm>
          <a:prstGeom prst="roundRect">
            <a:avLst>
              <a:gd name="adj" fmla="val 8851"/>
            </a:avLst>
          </a:prstGeom>
          <a:solidFill>
            <a:srgbClr val="FFFFFF"/>
          </a:solidFill>
          <a:ln w="30480">
            <a:solidFill>
              <a:srgbClr val="C0C1D7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726162" y="2274808"/>
            <a:ext cx="121920" cy="1652945"/>
          </a:xfrm>
          <a:prstGeom prst="roundRect">
            <a:avLst>
              <a:gd name="adj" fmla="val 74477"/>
            </a:avLst>
          </a:prstGeom>
          <a:solidFill>
            <a:srgbClr val="4950BC"/>
          </a:solidFill>
          <a:ln/>
        </p:spPr>
      </p:sp>
      <p:sp>
        <p:nvSpPr>
          <p:cNvPr id="6" name="Text 3"/>
          <p:cNvSpPr/>
          <p:nvPr/>
        </p:nvSpPr>
        <p:spPr>
          <a:xfrm>
            <a:off x="1094661" y="2521387"/>
            <a:ext cx="4790123" cy="3530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Храните оригинал в </a:t>
            </a:r>
            <a:r>
              <a:rPr lang="en-US" sz="2100" b="1" dirty="0">
                <a:solidFill>
                  <a:srgbClr val="27252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data</a:t>
            </a:r>
            <a:r>
              <a:rPr lang="en-US" sz="21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-атрибуте</a:t>
            </a:r>
            <a:endParaRPr lang="en-US" sz="2100" dirty="0"/>
          </a:p>
        </p:txBody>
      </p:sp>
      <p:sp>
        <p:nvSpPr>
          <p:cNvPr id="7" name="Text 4"/>
          <p:cNvSpPr/>
          <p:nvPr/>
        </p:nvSpPr>
        <p:spPr>
          <a:xfrm>
            <a:off x="1094661" y="2997994"/>
            <a:ext cx="7046119" cy="6831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Сохраняйте исходный </a:t>
            </a:r>
            <a:r>
              <a:rPr lang="en-US" sz="1700" dirty="0">
                <a:solidFill>
                  <a:srgbClr val="27252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src</a:t>
            </a:r>
            <a:r>
              <a:rPr lang="en-US" sz="1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в </a:t>
            </a:r>
            <a:r>
              <a:rPr lang="en-US" sz="1700" dirty="0">
                <a:solidFill>
                  <a:srgbClr val="27252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data-original</a:t>
            </a:r>
            <a:r>
              <a:rPr lang="en-US" sz="1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при инициализации — надёжнее, чем полагаться на порядок загрузки.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756642" y="4133731"/>
            <a:ext cx="7630716" cy="1645325"/>
          </a:xfrm>
          <a:prstGeom prst="roundRect">
            <a:avLst>
              <a:gd name="adj" fmla="val 8892"/>
            </a:avLst>
          </a:prstGeom>
          <a:solidFill>
            <a:srgbClr val="FFFFFF"/>
          </a:solidFill>
          <a:ln w="30480">
            <a:solidFill>
              <a:srgbClr val="C0C1D7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26162" y="4133731"/>
            <a:ext cx="121920" cy="1645325"/>
          </a:xfrm>
          <a:prstGeom prst="roundRect">
            <a:avLst>
              <a:gd name="adj" fmla="val 74477"/>
            </a:avLst>
          </a:prstGeom>
          <a:solidFill>
            <a:srgbClr val="4950BC"/>
          </a:solidFill>
          <a:ln/>
        </p:spPr>
      </p:sp>
      <p:sp>
        <p:nvSpPr>
          <p:cNvPr id="10" name="Text 7"/>
          <p:cNvSpPr/>
          <p:nvPr/>
        </p:nvSpPr>
        <p:spPr>
          <a:xfrm>
            <a:off x="1094661" y="4380309"/>
            <a:ext cx="6266378" cy="3530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Используйте </a:t>
            </a:r>
            <a:r>
              <a:rPr lang="en-US" sz="2100" b="1" dirty="0">
                <a:solidFill>
                  <a:srgbClr val="27252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.hover()</a:t>
            </a:r>
            <a:r>
              <a:rPr lang="en-US" sz="21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с двумя обработчиками</a:t>
            </a:r>
            <a:endParaRPr lang="en-US" sz="2100" dirty="0"/>
          </a:p>
        </p:txBody>
      </p:sp>
      <p:sp>
        <p:nvSpPr>
          <p:cNvPr id="11" name="Text 8"/>
          <p:cNvSpPr/>
          <p:nvPr/>
        </p:nvSpPr>
        <p:spPr>
          <a:xfrm>
            <a:off x="1094661" y="4856917"/>
            <a:ext cx="7046119" cy="6755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Первый — наведение (замена на hover-изображение), второй — уход (возврат оригинала). Чисто и предсказуемо.</a:t>
            </a:r>
            <a:endParaRPr lang="en-US" sz="1700" dirty="0"/>
          </a:p>
        </p:txBody>
      </p:sp>
      <p:sp>
        <p:nvSpPr>
          <p:cNvPr id="12" name="Shape 9"/>
          <p:cNvSpPr/>
          <p:nvPr/>
        </p:nvSpPr>
        <p:spPr>
          <a:xfrm>
            <a:off x="756642" y="5985034"/>
            <a:ext cx="7630716" cy="1630085"/>
          </a:xfrm>
          <a:prstGeom prst="roundRect">
            <a:avLst>
              <a:gd name="adj" fmla="val 8975"/>
            </a:avLst>
          </a:prstGeom>
          <a:solidFill>
            <a:srgbClr val="FFFFFF"/>
          </a:solidFill>
          <a:ln w="30480">
            <a:solidFill>
              <a:srgbClr val="C0C1D7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26162" y="5985034"/>
            <a:ext cx="121920" cy="1630085"/>
          </a:xfrm>
          <a:prstGeom prst="roundRect">
            <a:avLst>
              <a:gd name="adj" fmla="val 74477"/>
            </a:avLst>
          </a:prstGeom>
          <a:solidFill>
            <a:srgbClr val="4950BC"/>
          </a:solidFill>
          <a:ln/>
        </p:spPr>
      </p:sp>
      <p:sp>
        <p:nvSpPr>
          <p:cNvPr id="14" name="Text 11"/>
          <p:cNvSpPr/>
          <p:nvPr/>
        </p:nvSpPr>
        <p:spPr>
          <a:xfrm>
            <a:off x="1094661" y="6231612"/>
            <a:ext cx="5092898" cy="337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Предзагружайте hover-изображения</a:t>
            </a:r>
            <a:endParaRPr lang="en-US" sz="2100" dirty="0"/>
          </a:p>
        </p:txBody>
      </p:sp>
      <p:sp>
        <p:nvSpPr>
          <p:cNvPr id="15" name="Text 12"/>
          <p:cNvSpPr/>
          <p:nvPr/>
        </p:nvSpPr>
        <p:spPr>
          <a:xfrm>
            <a:off x="1094661" y="6692979"/>
            <a:ext cx="7046119" cy="6755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Без preload при первом наведении будет заметная задержка — особенно на медленных соединениях.</a:t>
            </a:r>
            <a:endParaRPr lang="en-US" sz="17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81407" y="641271"/>
            <a:ext cx="13067586" cy="13954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450"/>
              </a:lnSpc>
              <a:buNone/>
            </a:pPr>
            <a:r>
              <a:rPr lang="en-US" sz="43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Ручная галерея: миниатюры + большое изображение</a:t>
            </a:r>
            <a:endParaRPr lang="en-US" sz="4350" dirty="0"/>
          </a:p>
        </p:txBody>
      </p:sp>
      <p:sp>
        <p:nvSpPr>
          <p:cNvPr id="3" name="Text 1"/>
          <p:cNvSpPr/>
          <p:nvPr/>
        </p:nvSpPr>
        <p:spPr>
          <a:xfrm>
            <a:off x="781407" y="2586157"/>
            <a:ext cx="2790944" cy="348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Принцип работы</a:t>
            </a:r>
            <a:endParaRPr lang="en-US" sz="2150" dirty="0"/>
          </a:p>
        </p:txBody>
      </p:sp>
      <p:sp>
        <p:nvSpPr>
          <p:cNvPr id="4" name="Text 2"/>
          <p:cNvSpPr/>
          <p:nvPr/>
        </p:nvSpPr>
        <p:spPr>
          <a:xfrm>
            <a:off x="781407" y="3154799"/>
            <a:ext cx="4219575" cy="14249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Классический паттерн: сетка миниатюр управляет главным изображением. При клике на thumb — смена </a:t>
            </a:r>
            <a:r>
              <a:rPr lang="en-US" sz="1750" dirty="0">
                <a:solidFill>
                  <a:srgbClr val="27252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src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с анимацией затухания.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81407" y="4777502"/>
            <a:ext cx="4219575" cy="27339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7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Главное изображение с </a:t>
            </a:r>
            <a:r>
              <a:rPr lang="en-US" sz="1750" dirty="0">
                <a:solidFill>
                  <a:srgbClr val="27252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id="mainImage"</a:t>
            </a:r>
            <a:endParaRPr lang="en-US" sz="1750" dirty="0"/>
          </a:p>
          <a:p>
            <a:pPr marL="342900" indent="-342900" algn="l">
              <a:lnSpc>
                <a:spcPts val="27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Миниатюры с </a:t>
            </a:r>
            <a:r>
              <a:rPr lang="en-US" sz="1750" dirty="0">
                <a:solidFill>
                  <a:srgbClr val="27252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data-full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путь к полному файлу</a:t>
            </a:r>
            <a:endParaRPr lang="en-US" sz="1750" dirty="0"/>
          </a:p>
          <a:p>
            <a:pPr marL="342900" indent="-342900" algn="l">
              <a:lnSpc>
                <a:spcPts val="27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.fadeOut()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→ смена </a:t>
            </a:r>
            <a:r>
              <a:rPr lang="en-US" sz="1750" dirty="0">
                <a:solidFill>
                  <a:srgbClr val="27252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src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→ </a:t>
            </a:r>
            <a:r>
              <a:rPr lang="en-US" sz="1750" dirty="0">
                <a:solidFill>
                  <a:srgbClr val="27252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.fadeIn()</a:t>
            </a:r>
            <a:endParaRPr lang="en-US" sz="1750" dirty="0"/>
          </a:p>
          <a:p>
            <a:pPr marL="342900" indent="-342900" algn="l">
              <a:lnSpc>
                <a:spcPts val="27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Дополнительно: предзагрузка следующего изображения</a:t>
            </a:r>
            <a:endParaRPr lang="en-US" sz="175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3194" y="2660094"/>
            <a:ext cx="8303300" cy="463438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998815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Lightbox2: классический лайтбокс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280190" y="2756535"/>
            <a:ext cx="7556421" cy="4474131"/>
          </a:xfrm>
          <a:prstGeom prst="roundRect">
            <a:avLst>
              <a:gd name="adj" fmla="val 2129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6287810" y="2764155"/>
            <a:ext cx="3770590" cy="2773799"/>
          </a:xfrm>
          <a:prstGeom prst="roundRect">
            <a:avLst>
              <a:gd name="adj" fmla="val 3435"/>
            </a:avLst>
          </a:prstGeom>
          <a:solidFill>
            <a:srgbClr val="DADBF1"/>
          </a:solidFill>
          <a:ln/>
        </p:spPr>
      </p:sp>
      <p:sp>
        <p:nvSpPr>
          <p:cNvPr id="6" name="Text 3"/>
          <p:cNvSpPr/>
          <p:nvPr/>
        </p:nvSpPr>
        <p:spPr>
          <a:xfrm>
            <a:off x="6514624" y="299096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Подключение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6514624" y="3481388"/>
            <a:ext cx="3316962" cy="18297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Подключите CSS и JS после jQuery. Никакой сложной инициализации — работает автоматически по </a:t>
            </a:r>
            <a:r>
              <a:rPr lang="en-US" sz="1750" dirty="0">
                <a:solidFill>
                  <a:srgbClr val="27252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data-lightbox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10058400" y="2764155"/>
            <a:ext cx="3770590" cy="2773799"/>
          </a:xfrm>
          <a:prstGeom prst="rect">
            <a:avLst/>
          </a:prstGeom>
          <a:solidFill>
            <a:srgbClr val="DADBF1"/>
          </a:solidFill>
          <a:ln/>
        </p:spPr>
      </p:sp>
      <p:sp>
        <p:nvSpPr>
          <p:cNvPr id="9" name="Shape 6"/>
          <p:cNvSpPr/>
          <p:nvPr/>
        </p:nvSpPr>
        <p:spPr>
          <a:xfrm>
            <a:off x="10058400" y="2764155"/>
            <a:ext cx="30480" cy="2773799"/>
          </a:xfrm>
          <a:prstGeom prst="roundRect">
            <a:avLst>
              <a:gd name="adj" fmla="val 312558"/>
            </a:avLst>
          </a:prstGeom>
          <a:solidFill>
            <a:srgbClr val="C0C1D7"/>
          </a:solidFill>
          <a:ln/>
        </p:spPr>
      </p:sp>
      <p:sp>
        <p:nvSpPr>
          <p:cNvPr id="10" name="Text 7"/>
          <p:cNvSpPr/>
          <p:nvPr/>
        </p:nvSpPr>
        <p:spPr>
          <a:xfrm>
            <a:off x="10285214" y="299096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Группировка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10285214" y="3481388"/>
            <a:ext cx="3316962" cy="18297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Одинаковый </a:t>
            </a:r>
            <a:r>
              <a:rPr lang="en-US" sz="1750" dirty="0">
                <a:solidFill>
                  <a:srgbClr val="27252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data-lightbox="gallery"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объединяет изображения в одну навигируемую галерею с кнопками «вперёд / назад».</a:t>
            </a:r>
            <a:endParaRPr lang="en-US" sz="1750" dirty="0"/>
          </a:p>
        </p:txBody>
      </p:sp>
      <p:sp>
        <p:nvSpPr>
          <p:cNvPr id="12" name="Shape 9"/>
          <p:cNvSpPr/>
          <p:nvPr/>
        </p:nvSpPr>
        <p:spPr>
          <a:xfrm>
            <a:off x="6287810" y="5537954"/>
            <a:ext cx="7541181" cy="1685092"/>
          </a:xfrm>
          <a:prstGeom prst="rect">
            <a:avLst/>
          </a:prstGeom>
          <a:solidFill>
            <a:srgbClr val="DADBF1"/>
          </a:solidFill>
          <a:ln/>
        </p:spPr>
      </p:sp>
      <p:sp>
        <p:nvSpPr>
          <p:cNvPr id="13" name="Shape 10"/>
          <p:cNvSpPr/>
          <p:nvPr/>
        </p:nvSpPr>
        <p:spPr>
          <a:xfrm>
            <a:off x="6287810" y="5537954"/>
            <a:ext cx="7541181" cy="30480"/>
          </a:xfrm>
          <a:prstGeom prst="roundRect">
            <a:avLst>
              <a:gd name="adj" fmla="val 312558"/>
            </a:avLst>
          </a:prstGeom>
          <a:solidFill>
            <a:srgbClr val="C0C1D7"/>
          </a:solidFill>
          <a:ln/>
        </p:spPr>
      </p:sp>
      <p:sp>
        <p:nvSpPr>
          <p:cNvPr id="14" name="Text 11"/>
          <p:cNvSpPr/>
          <p:nvPr/>
        </p:nvSpPr>
        <p:spPr>
          <a:xfrm>
            <a:off x="6514624" y="576476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Опции через JS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6514624" y="6255187"/>
            <a:ext cx="7087553" cy="7410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resizeDuration: 200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</a:t>
            </a:r>
            <a:r>
              <a:rPr lang="en-US" sz="1750" dirty="0">
                <a:solidFill>
                  <a:srgbClr val="27252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wrapAround: true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</a:t>
            </a:r>
            <a:r>
              <a:rPr lang="en-US" sz="1750" dirty="0">
                <a:solidFill>
                  <a:srgbClr val="27252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showImageNumberLabel: false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гибкая настройка поведения.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4260" y="807006"/>
            <a:ext cx="12501920" cy="664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200"/>
              </a:lnSpc>
              <a:buNone/>
            </a:pPr>
            <a:r>
              <a:rPr lang="en-US" sz="41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FancyBox 3: больше, чем просто изображения</a:t>
            </a:r>
            <a:endParaRPr lang="en-US" sz="41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260" y="2263259"/>
            <a:ext cx="8360688" cy="466641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631204" y="1969770"/>
            <a:ext cx="3330654" cy="3323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Ключевые возможности</a:t>
            </a:r>
            <a:endParaRPr lang="en-US" sz="2050" dirty="0"/>
          </a:p>
        </p:txBody>
      </p:sp>
      <p:sp>
        <p:nvSpPr>
          <p:cNvPr id="5" name="Text 2"/>
          <p:cNvSpPr/>
          <p:nvPr/>
        </p:nvSpPr>
        <p:spPr>
          <a:xfrm>
            <a:off x="9631204" y="2501384"/>
            <a:ext cx="4262438" cy="32604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550"/>
              </a:lnSpc>
              <a:buSzPct val="100000"/>
              <a:buChar char="•"/>
            </a:pPr>
            <a:r>
              <a:rPr lang="en-US" sz="1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Изображения, видео (YouTube, Vimeo), HTML-контент, iframes</a:t>
            </a:r>
            <a:endParaRPr lang="en-US" sz="1650" dirty="0"/>
          </a:p>
          <a:p>
            <a:pPr marL="342900" indent="-342900" algn="l">
              <a:lnSpc>
                <a:spcPts val="2550"/>
              </a:lnSpc>
              <a:buSzPct val="100000"/>
              <a:buChar char="•"/>
            </a:pPr>
            <a:r>
              <a:rPr lang="en-US" sz="1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Мультитач-свайпы и зум на мобильных устройствах</a:t>
            </a:r>
            <a:endParaRPr lang="en-US" sz="1650" dirty="0"/>
          </a:p>
          <a:p>
            <a:pPr marL="342900" indent="-342900" algn="l">
              <a:lnSpc>
                <a:spcPts val="2550"/>
              </a:lnSpc>
              <a:buSzPct val="100000"/>
              <a:buChar char="•"/>
            </a:pPr>
            <a:r>
              <a:rPr lang="en-US" sz="1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Встроенная навигация с клавиатуры</a:t>
            </a:r>
            <a:endParaRPr lang="en-US" sz="1650" dirty="0"/>
          </a:p>
          <a:p>
            <a:pPr marL="342900" indent="-342900" algn="l">
              <a:lnSpc>
                <a:spcPts val="2550"/>
              </a:lnSpc>
              <a:buSzPct val="100000"/>
              <a:buChar char="•"/>
            </a:pPr>
            <a:r>
              <a:rPr lang="en-US" sz="1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Адаптивный toolbar с гибкой конфигурацией</a:t>
            </a:r>
            <a:endParaRPr lang="en-US" sz="1650" dirty="0"/>
          </a:p>
          <a:p>
            <a:pPr marL="342900" indent="-342900" algn="l">
              <a:lnSpc>
                <a:spcPts val="2550"/>
              </a:lnSpc>
              <a:buSzPct val="100000"/>
              <a:buChar char="•"/>
            </a:pPr>
            <a:r>
              <a:rPr lang="en-US" sz="1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Галерейная группировка через </a:t>
            </a:r>
            <a:r>
              <a:rPr lang="en-US" sz="1650" dirty="0">
                <a:solidFill>
                  <a:srgbClr val="27252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data-fancybox="gallery"</a:t>
            </a:r>
            <a:endParaRPr lang="en-US" sz="1650" dirty="0"/>
          </a:p>
        </p:txBody>
      </p:sp>
      <p:sp>
        <p:nvSpPr>
          <p:cNvPr id="6" name="Shape 3"/>
          <p:cNvSpPr/>
          <p:nvPr/>
        </p:nvSpPr>
        <p:spPr>
          <a:xfrm>
            <a:off x="9631204" y="5985986"/>
            <a:ext cx="4262438" cy="1212413"/>
          </a:xfrm>
          <a:prstGeom prst="roundRect">
            <a:avLst>
              <a:gd name="adj" fmla="val 7367"/>
            </a:avLst>
          </a:prstGeom>
          <a:solidFill>
            <a:srgbClr val="C7C9EA"/>
          </a:solidFill>
          <a:ln/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43849" y="6301859"/>
            <a:ext cx="265748" cy="21264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0322243" y="6238399"/>
            <a:ext cx="3358753" cy="6743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Инициализация: </a:t>
            </a:r>
            <a:r>
              <a:rPr lang="en-US" sz="1650" dirty="0">
                <a:solidFill>
                  <a:srgbClr val="000000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Fancybox.bind("[data-fancybox]", { опции })</a:t>
            </a:r>
            <a:endParaRPr lang="en-US" sz="16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04612"/>
            <a:ext cx="861929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Cycle 2: слайдшоу и карусели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1980367"/>
            <a:ext cx="345090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Декларативный подход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2561511"/>
            <a:ext cx="6244709" cy="10963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Достаточно добавить </a:t>
            </a:r>
            <a:r>
              <a:rPr lang="en-US" sz="1750" dirty="0">
                <a:solidFill>
                  <a:srgbClr val="27252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data-cycle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к контейнеру — слайдер работает без единой строки JS. Максимально просто для базовых задач.</a:t>
            </a:r>
            <a:endParaRPr lang="en-US" sz="1750" dirty="0"/>
          </a:p>
        </p:txBody>
      </p:sp>
      <p:sp>
        <p:nvSpPr>
          <p:cNvPr id="5" name="Shape 3"/>
          <p:cNvSpPr/>
          <p:nvPr/>
        </p:nvSpPr>
        <p:spPr>
          <a:xfrm>
            <a:off x="793790" y="3912989"/>
            <a:ext cx="6244709" cy="3356848"/>
          </a:xfrm>
          <a:prstGeom prst="roundRect">
            <a:avLst>
              <a:gd name="adj" fmla="val 2838"/>
            </a:avLst>
          </a:prstGeom>
          <a:solidFill>
            <a:srgbClr val="F2F2F2"/>
          </a:solidFill>
          <a:ln/>
        </p:spPr>
      </p:sp>
      <p:sp>
        <p:nvSpPr>
          <p:cNvPr id="6" name="Shape 4"/>
          <p:cNvSpPr/>
          <p:nvPr/>
        </p:nvSpPr>
        <p:spPr>
          <a:xfrm>
            <a:off x="782479" y="3912989"/>
            <a:ext cx="6267331" cy="3356848"/>
          </a:xfrm>
          <a:prstGeom prst="roundRect">
            <a:avLst>
              <a:gd name="adj" fmla="val 1014"/>
            </a:avLst>
          </a:prstGeom>
          <a:solidFill>
            <a:srgbClr val="F2F2F2"/>
          </a:solidFill>
          <a:ln/>
        </p:spPr>
      </p:sp>
      <p:sp>
        <p:nvSpPr>
          <p:cNvPr id="7" name="Text 5"/>
          <p:cNvSpPr/>
          <p:nvPr/>
        </p:nvSpPr>
        <p:spPr>
          <a:xfrm>
            <a:off x="1065967" y="4139803"/>
            <a:ext cx="5700355" cy="29032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&lt;div class="cycle-slideshow"</a:t>
            </a:r>
            <a:endParaRPr lang="en-US" sz="1750" dirty="0"/>
          </a:p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  data-cycle-fx="scrollHorz"</a:t>
            </a:r>
            <a:endParaRPr lang="en-US" sz="1750" dirty="0"/>
          </a:p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  data-cycle-pager="#pager"</a:t>
            </a:r>
            <a:endParaRPr lang="en-US" sz="1750" dirty="0"/>
          </a:p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  data-cycle-swipe="true"&gt;</a:t>
            </a:r>
            <a:endParaRPr lang="en-US" sz="1750" dirty="0"/>
          </a:p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  &lt;img src="slide1.jpg"&gt;</a:t>
            </a:r>
            <a:endParaRPr lang="en-US" sz="1750" dirty="0"/>
          </a:p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  &lt;img src="slide2.jpg"&gt;</a:t>
            </a:r>
            <a:endParaRPr lang="en-US" sz="1750" dirty="0"/>
          </a:p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  &lt;img src="slide3.jpg"&gt;</a:t>
            </a:r>
            <a:endParaRPr lang="en-US" sz="1750" dirty="0"/>
          </a:p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&lt;/div&gt;</a:t>
            </a: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7599521" y="198036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Возможности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7599521" y="2561511"/>
            <a:ext cx="6244709" cy="21469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Эффекты: </a:t>
            </a:r>
            <a:r>
              <a:rPr lang="en-US" sz="1750" dirty="0">
                <a:solidFill>
                  <a:srgbClr val="27252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fade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</a:t>
            </a:r>
            <a:r>
              <a:rPr lang="en-US" sz="1750" dirty="0">
                <a:solidFill>
                  <a:srgbClr val="27252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scrollHorz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</a:t>
            </a:r>
            <a:r>
              <a:rPr lang="en-US" sz="1750" dirty="0">
                <a:solidFill>
                  <a:srgbClr val="27252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shuffle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и другие</a:t>
            </a:r>
            <a:endParaRPr lang="en-US" sz="1750" dirty="0"/>
          </a:p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Пагинация и стрелки навигации</a:t>
            </a:r>
            <a:endParaRPr lang="en-US" sz="1750" dirty="0"/>
          </a:p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Ленивая загрузка (</a:t>
            </a:r>
            <a:r>
              <a:rPr lang="en-US" sz="1750" dirty="0">
                <a:solidFill>
                  <a:srgbClr val="27252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data-cycle-lazy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)</a:t>
            </a:r>
            <a:endParaRPr lang="en-US" sz="1750" dirty="0"/>
          </a:p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Поддержка touch-свайпов на мобильных</a:t>
            </a:r>
            <a:endParaRPr lang="en-US" sz="1750" dirty="0"/>
          </a:p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API для управления через JavaScript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56905" y="536615"/>
            <a:ext cx="6334244" cy="5759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500"/>
              </a:lnSpc>
              <a:buNone/>
            </a:pPr>
            <a:r>
              <a:rPr lang="en-US" sz="36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Комбинирование плагинов</a:t>
            </a:r>
            <a:endParaRPr lang="en-US" sz="36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905" y="1411962"/>
            <a:ext cx="12716470" cy="557831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068342" y="5425288"/>
            <a:ext cx="2752991" cy="3441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Cycle 2</a:t>
            </a:r>
            <a:endParaRPr lang="en-US" sz="2150" dirty="0"/>
          </a:p>
        </p:txBody>
      </p:sp>
      <p:sp>
        <p:nvSpPr>
          <p:cNvPr id="5" name="Text 2"/>
          <p:cNvSpPr/>
          <p:nvPr/>
        </p:nvSpPr>
        <p:spPr>
          <a:xfrm>
            <a:off x="4013856" y="5867296"/>
            <a:ext cx="2861963" cy="4989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95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Показывает слайдшоу на странице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7809352" y="1985960"/>
            <a:ext cx="2752991" cy="3441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FancyBox</a:t>
            </a:r>
            <a:endParaRPr lang="en-US" sz="2150" dirty="0"/>
          </a:p>
        </p:txBody>
      </p:sp>
      <p:sp>
        <p:nvSpPr>
          <p:cNvPr id="7" name="Text 4"/>
          <p:cNvSpPr/>
          <p:nvPr/>
        </p:nvSpPr>
        <p:spPr>
          <a:xfrm>
            <a:off x="7754865" y="2427969"/>
            <a:ext cx="2861964" cy="4989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95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Клик открывает фото в полном размере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956905" y="7158633"/>
            <a:ext cx="12716470" cy="534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Типичный паттерн: Cycle 2 управляет слайдером на главной странице, а FancyBox открывается по клику на изображение — пользователь видит превью и может изучить фото в полном разрешении. Оба плагина работают независимо и не конфликтуют.</a:t>
            </a:r>
            <a:endParaRPr lang="en-US" sz="145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0</TotalTime>
  <Words>684</Words>
  <Application>Microsoft Office PowerPoint</Application>
  <PresentationFormat>Произвольный</PresentationFormat>
  <Paragraphs>98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Arial</vt:lpstr>
      <vt:lpstr>Inter Bold</vt:lpstr>
      <vt:lpstr>Verdana</vt:lpstr>
      <vt:lpstr>Inter</vt:lpstr>
      <vt:lpstr>Consolas</vt:lpstr>
      <vt:lpstr>Calibri</vt:lpstr>
      <vt:lpstr>Wingdings 2</vt:lpstr>
      <vt:lpstr>Аспект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Dinara Sandibek</dc:creator>
  <cp:lastModifiedBy>Dinara Sandibek</cp:lastModifiedBy>
  <cp:revision>2</cp:revision>
  <dcterms:created xsi:type="dcterms:W3CDTF">2026-04-10T07:14:17Z</dcterms:created>
  <dcterms:modified xsi:type="dcterms:W3CDTF">2026-04-10T07:17:24Z</dcterms:modified>
</cp:coreProperties>
</file>